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zu Feng Leung"/>
  <p:cmAuthor clrIdx="1" id="1" initials="" lastIdx="5" name="Andrej Leban"/>
  <p:cmAuthor clrIdx="2" id="2" initials="" lastIdx="5" name="Mark Oussoren"/>
  <p:cmAuthor clrIdx="3" id="3" initials="" lastIdx="2" name="Andrew 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10T19:24:04.348">
    <p:pos x="6000" y="0"/>
    <p:text>This fire gif prolly needs to go, 222 can't handle the heat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4-12T17:32:14.564">
    <p:pos x="1042" y="964"/>
    <p:text>Maybe write out what A is or just say it and I'll connect to it later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2-04-12T17:30:55.106">
    <p:pos x="1042" y="1060"/>
    <p:text>This slide replicates the previous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2-04-12T16:03:13.604">
    <p:pos x="1248" y="913"/>
    <p:text>why not just "combined this economic theory on production  with graph theory to create a network of the economy?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2-04-11T04:50:24.426">
    <p:pos x="1361" y="267"/>
    <p:text>We could add a nice graphic of a network here somewhere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2-04-11T20:40:59.803">
    <p:pos x="1426" y="900"/>
    <p:text>maybe remove as it's talked about before and you reiterate in the following points that we can think about this in the temporal context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2-04-12T18:44:09.831">
    <p:pos x="5184" y="3789"/>
    <p:text>Are you sure this is a 13% decrease? I thought it was 1-e^{-0.13}% decrease</p:text>
  </p:cm>
  <p:cm authorId="3" idx="1" dt="2022-04-12T18:44:09.831">
    <p:pos x="5184" y="3789"/>
    <p:text>think andrejs code is just inputting percentage -&gt; log and exp() happens within function itself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4" dt="2022-04-12T17:38:44.330">
    <p:pos x="2934" y="1719"/>
    <p:text>Again, don't think this is a 40% decrease - you can change this by fining the z such that 0.4=1-e^{-z}</p:text>
  </p:cm>
  <p:cm authorId="1" idx="4" dt="2022-04-12T17:38:44.330">
    <p:pos x="2934" y="1719"/>
    <p:text>look @ the code</p:text>
  </p:cm>
  <p:cm authorId="2" idx="5" dt="2022-04-12T18:43:10.761">
    <p:pos x="911" y="954"/>
    <p:text>This isn't forestry again right - this should just be a drop to the Funds and Trusts?</p:text>
  </p:cm>
  <p:cm authorId="3" idx="2" dt="2022-04-12T18:43:10.761">
    <p:pos x="911" y="954"/>
    <p:text>40% &amp; industry change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2-04-12T17:39:32.765">
    <p:pos x="1281" y="3124"/>
    <p:text>Very nice!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14d361f9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14d361f9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214d361f93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14d361f93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14d361f93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14d361f93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14d361f93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14d361f93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explain H and A beforehand. change the A in the cd formula</a:t>
            </a:r>
            <a:endParaRPr/>
          </a:p>
        </p:txBody>
      </p:sp>
      <p:sp>
        <p:nvSpPr>
          <p:cNvPr id="231" name="Google Shape;231;g1214d361f93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150214ee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150214ee1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150214ee1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150214ee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2150214ee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150214ee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150214ee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150214ee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150214ee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150214ee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150214ee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50214ee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2150214ee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350b5d9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2350b5d9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50b5d95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50b5d95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350b5d95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350b5d95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350b5d95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2350b5d95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350b5d95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350b5d95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2350b5d95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350b5d95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350b5d95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2350b5d951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0277556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0277556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402775560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3ddc6ddf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3ddc6ddf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23ddc6ddf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14d361f9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214d361f9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14d361f9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214d361f9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4d361f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4d361f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14d361f9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14d361f9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14d361f9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14d361f93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14d361f9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14d361f9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214d361f93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4d361f9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4d361f9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14d361f9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4d361f9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14d361f9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214d361f93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007533" y="0"/>
            <a:ext cx="79344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941881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2611808" y="3428998"/>
            <a:ext cx="55182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772274" y="2268786"/>
            <a:ext cx="535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lvl="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b="0" sz="1800">
                <a:solidFill>
                  <a:schemeClr val="lt1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2191282" y="3262852"/>
            <a:ext cx="4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 txBox="1"/>
          <p:nvPr/>
        </p:nvSpPr>
        <p:spPr>
          <a:xfrm>
            <a:off x="2194236" y="641225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2611808" y="808056"/>
            <a:ext cx="7954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1" type="body"/>
          </p:nvPr>
        </p:nvSpPr>
        <p:spPr>
          <a:xfrm rot="5400000">
            <a:off x="4673039" y="152816"/>
            <a:ext cx="3997800" cy="7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 txBox="1"/>
          <p:nvPr/>
        </p:nvSpPr>
        <p:spPr>
          <a:xfrm rot="5400000">
            <a:off x="10337225" y="416009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 txBox="1"/>
          <p:nvPr>
            <p:ph type="title"/>
          </p:nvPr>
        </p:nvSpPr>
        <p:spPr>
          <a:xfrm rot="5400000">
            <a:off x="7280599" y="2764518"/>
            <a:ext cx="52440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" type="body"/>
          </p:nvPr>
        </p:nvSpPr>
        <p:spPr>
          <a:xfrm rot="5400000">
            <a:off x="3302454" y="276810"/>
            <a:ext cx="5079600" cy="6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2611808" y="8080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2773599" y="2052116"/>
            <a:ext cx="77964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"/>
          <p:cNvSpPr txBox="1"/>
          <p:nvPr/>
        </p:nvSpPr>
        <p:spPr>
          <a:xfrm>
            <a:off x="2194943" y="641225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1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2191843" y="296258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2609873" y="3147254"/>
            <a:ext cx="79566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773968" y="2268786"/>
            <a:ext cx="77919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2609873" y="805817"/>
            <a:ext cx="79509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2605374" y="2052116"/>
            <a:ext cx="3891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6666636" y="2052114"/>
            <a:ext cx="38943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5"/>
          <p:cNvSpPr txBox="1"/>
          <p:nvPr/>
        </p:nvSpPr>
        <p:spPr>
          <a:xfrm>
            <a:off x="2196172" y="641223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2611808" y="8080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6"/>
          <p:cNvSpPr txBox="1"/>
          <p:nvPr/>
        </p:nvSpPr>
        <p:spPr>
          <a:xfrm>
            <a:off x="2196172" y="64122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/>
        </p:nvSpPr>
        <p:spPr>
          <a:xfrm>
            <a:off x="2193650" y="636424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 txBox="1"/>
          <p:nvPr>
            <p:ph type="title"/>
          </p:nvPr>
        </p:nvSpPr>
        <p:spPr>
          <a:xfrm>
            <a:off x="2609873" y="805818"/>
            <a:ext cx="7956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2609285" y="2052115"/>
            <a:ext cx="38964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70" name="Google Shape;70;p7"/>
          <p:cNvSpPr txBox="1"/>
          <p:nvPr>
            <p:ph idx="2" type="body"/>
          </p:nvPr>
        </p:nvSpPr>
        <p:spPr>
          <a:xfrm>
            <a:off x="2609285" y="2851331"/>
            <a:ext cx="38937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body"/>
          </p:nvPr>
        </p:nvSpPr>
        <p:spPr>
          <a:xfrm>
            <a:off x="6666634" y="2052115"/>
            <a:ext cx="38997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72" name="Google Shape;72;p7"/>
          <p:cNvSpPr txBox="1"/>
          <p:nvPr>
            <p:ph idx="4" type="body"/>
          </p:nvPr>
        </p:nvSpPr>
        <p:spPr>
          <a:xfrm>
            <a:off x="6666635" y="2851331"/>
            <a:ext cx="38997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 txBox="1"/>
          <p:nvPr/>
        </p:nvSpPr>
        <p:spPr>
          <a:xfrm>
            <a:off x="1554154" y="1127550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1970323" y="1282451"/>
            <a:ext cx="26643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" type="body"/>
          </p:nvPr>
        </p:nvSpPr>
        <p:spPr>
          <a:xfrm>
            <a:off x="5120154" y="805818"/>
            <a:ext cx="5446200" cy="52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2" type="body"/>
          </p:nvPr>
        </p:nvSpPr>
        <p:spPr>
          <a:xfrm>
            <a:off x="1970322" y="3186154"/>
            <a:ext cx="2664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/>
          <p:nvPr>
            <p:ph idx="2" type="pic"/>
          </p:nvPr>
        </p:nvSpPr>
        <p:spPr>
          <a:xfrm>
            <a:off x="6747062" y="3229"/>
            <a:ext cx="4629600" cy="6858000"/>
          </a:xfrm>
          <a:prstGeom prst="rect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</p:sp>
      <p:sp>
        <p:nvSpPr>
          <p:cNvPr id="96" name="Google Shape;96;p10"/>
          <p:cNvSpPr txBox="1"/>
          <p:nvPr/>
        </p:nvSpPr>
        <p:spPr>
          <a:xfrm>
            <a:off x="1554686" y="1127550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1971241" y="1282452"/>
            <a:ext cx="39711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1970322" y="3182928"/>
            <a:ext cx="397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99" name="Google Shape;99;p10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0"/>
            <a:ext cx="964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2611808" y="8080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2773599" y="2052116"/>
            <a:ext cx="77964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179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7179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7179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7179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7179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962042" y="0"/>
            <a:ext cx="45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4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5.xml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6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5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7.xml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8.xml"/><Relationship Id="rId4" Type="http://schemas.openxmlformats.org/officeDocument/2006/relationships/image" Target="../media/image30.png"/><Relationship Id="rId5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9.xml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gif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2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ctrTitle"/>
          </p:nvPr>
        </p:nvSpPr>
        <p:spPr>
          <a:xfrm>
            <a:off x="1423687" y="3034126"/>
            <a:ext cx="7153154" cy="22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Economic Networks</a:t>
            </a:r>
            <a:endParaRPr/>
          </a:p>
        </p:txBody>
      </p:sp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1616008" y="3136887"/>
            <a:ext cx="5804567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/>
              <a:t>Mark Oussoren, Andrej Leban, Tzu Leung, Andrew 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1693825" y="808050"/>
            <a:ext cx="87627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Acemoglu Assumptions</a:t>
            </a:r>
            <a:endParaRPr/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1578925" y="1768750"/>
            <a:ext cx="7796400" cy="527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23754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Lump-Sum Tax: The government funds its purchases with a lump-sum tax where </a:t>
            </a:r>
            <a:r>
              <a:rPr i="1" lang="en-US"/>
              <a:t>p</a:t>
            </a:r>
            <a:r>
              <a:rPr baseline="-25000" i="1" lang="en-US"/>
              <a:t>i</a:t>
            </a:r>
            <a:r>
              <a:rPr lang="en-US"/>
              <a:t> denotes the unit price of industry </a:t>
            </a:r>
            <a:r>
              <a:rPr i="1" lang="en-US"/>
              <a:t>i</a:t>
            </a:r>
            <a:r>
              <a:rPr lang="en-US"/>
              <a:t> and </a:t>
            </a:r>
            <a:r>
              <a:rPr i="1" lang="en-US"/>
              <a:t>G</a:t>
            </a:r>
            <a:r>
              <a:rPr baseline="-25000" i="1" lang="en-US"/>
              <a:t>i</a:t>
            </a:r>
            <a:r>
              <a:rPr lang="en-US"/>
              <a:t> denotes the number of units the government buys of industry </a:t>
            </a:r>
            <a:r>
              <a:rPr i="1" lang="en-US"/>
              <a:t>i</a:t>
            </a:r>
            <a:r>
              <a:rPr lang="en-US"/>
              <a:t>):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754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Let </a:t>
            </a:r>
            <a:r>
              <a:rPr i="1" lang="en-US"/>
              <a:t>w</a:t>
            </a:r>
            <a:r>
              <a:rPr lang="en-US"/>
              <a:t> denote a household's wage per hour and </a:t>
            </a:r>
            <a:r>
              <a:rPr i="1" lang="en-US"/>
              <a:t>l</a:t>
            </a:r>
            <a:r>
              <a:rPr lang="en-US"/>
              <a:t> denote the number of hours worked, then we have the condition: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75" y="2914425"/>
            <a:ext cx="1949100" cy="9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825" y="5035750"/>
            <a:ext cx="2791150" cy="10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1655125" y="1683500"/>
            <a:ext cx="8754600" cy="467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300609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Excluding Capital</a:t>
            </a:r>
            <a:r>
              <a:rPr lang="en-US"/>
              <a:t>: This one again is just a constant multiplicative term in the production function - for understanding dynamics, this assumption is fine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60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Market Clearing: This condition is not difficult to have/assume as goods broken down get absorbed in the final consumption parameter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60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Household Utility Function: This is standard and not absurd - any smooth, concave function would suffice and yield similar critical points.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60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Lump-Sum Tax: This one is not so sound as the Government funds purchases in a much more complicated manner and does matter a lot in the stability of our analysis - we will discuss more about this later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60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Household Budget: Again this is made to simplify analysis, but not sound like the lump-sum tax for the same reason that wages and taxes scale linearly together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17736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Assumption Check</a:t>
            </a:r>
            <a:endParaRPr/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1693825" y="808050"/>
            <a:ext cx="81906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Dynamical System</a:t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1578925" y="1616350"/>
            <a:ext cx="8123700" cy="527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With all the eight assumptions outlined above, we can solve the constrained optimization problem to obtain in a closed economy: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This second ODE is the essence of our baseline model</a:t>
            </a:r>
            <a:r>
              <a:rPr lang="en-US"/>
              <a:t> - </a:t>
            </a:r>
            <a:r>
              <a:rPr i="1" lang="en-US"/>
              <a:t>(I-A)</a:t>
            </a:r>
            <a:r>
              <a:rPr baseline="30000" i="1" lang="en-US"/>
              <a:t>-1</a:t>
            </a:r>
            <a:r>
              <a:rPr i="1" lang="en-US"/>
              <a:t> </a:t>
            </a:r>
            <a:r>
              <a:rPr lang="en-US"/>
              <a:t>denotes the </a:t>
            </a:r>
            <a:r>
              <a:rPr lang="en-US"/>
              <a:t>Leontief inverse found in the requirements table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725" y="2720675"/>
            <a:ext cx="7213627" cy="9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1983125" y="2893000"/>
            <a:ext cx="63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(1)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983125" y="3959800"/>
            <a:ext cx="63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(2)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875" y="3933237"/>
            <a:ext cx="6734000" cy="56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16974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Takeaways</a:t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1559550" y="1570050"/>
            <a:ext cx="8096100" cy="487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No time component in literature here - very unrealistic for tracking the exact timeline of perturbations which is what we care about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The model and setup is backed by economic intuition - most assumptions are reasonable however several components like taxes, open economies, etc. drastically increase difficulty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Statistics can be employed in two ways here: estimating </a:t>
            </a:r>
            <a:r>
              <a:rPr i="1" lang="en-US"/>
              <a:t>dz </a:t>
            </a:r>
            <a:r>
              <a:rPr lang="en-US"/>
              <a:t>and developing a candidate </a:t>
            </a:r>
            <a:r>
              <a:rPr i="1" lang="en-US"/>
              <a:t>H</a:t>
            </a:r>
            <a:r>
              <a:rPr lang="en-US"/>
              <a:t> for scenario analysis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000" y="1242325"/>
            <a:ext cx="5266925" cy="51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>
            <p:ph type="title"/>
          </p:nvPr>
        </p:nvSpPr>
        <p:spPr>
          <a:xfrm>
            <a:off x="613650" y="2916125"/>
            <a:ext cx="7495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Modeling</a:t>
            </a:r>
            <a:endParaRPr/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2236000" y="487397"/>
            <a:ext cx="7950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A network model of the economy</a:t>
            </a:r>
            <a:endParaRPr/>
          </a:p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1981600" y="1449700"/>
            <a:ext cx="8598000" cy="4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689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The work of Acemoglu and his colleagues combined the </a:t>
            </a:r>
            <a:r>
              <a:rPr lang="en-US"/>
              <a:t>economic theory presented so far with a network-based model of the economy</a:t>
            </a:r>
            <a:br>
              <a:rPr lang="en-US"/>
            </a:br>
            <a:endParaRPr/>
          </a:p>
          <a:p>
            <a:pPr indent="-32689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The industries within an economy are represented as nodes in a graph, connected via edges whose weights are derived from BEA data</a:t>
            </a:r>
            <a:br>
              <a:rPr lang="en-US"/>
            </a:br>
            <a:endParaRPr/>
          </a:p>
          <a:p>
            <a:pPr indent="-32689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Aside from the raw data, the BEA also provides </a:t>
            </a:r>
            <a:r>
              <a:rPr i="1" lang="en-US"/>
              <a:t>requirements tables</a:t>
            </a:r>
            <a:r>
              <a:rPr lang="en-US"/>
              <a:t> that correspond directly to the </a:t>
            </a:r>
            <a:r>
              <a:rPr lang="en-US"/>
              <a:t>Leontief</a:t>
            </a:r>
            <a:r>
              <a:rPr lang="en-US"/>
              <a:t> inverse matrix </a:t>
            </a:r>
            <a:r>
              <a:rPr i="1" lang="en-US"/>
              <a:t>H</a:t>
            </a:r>
            <a:endParaRPr i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2689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This matrix encodes the relative sensitivity of an industry to shocks in the output of all other industries</a:t>
            </a:r>
            <a:endParaRPr/>
          </a:p>
        </p:txBody>
      </p:sp>
      <p:sp>
        <p:nvSpPr>
          <p:cNvPr id="261" name="Google Shape;261;p27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2160800" y="424849"/>
            <a:ext cx="76116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A </a:t>
            </a:r>
            <a:r>
              <a:rPr lang="en-US"/>
              <a:t>network</a:t>
            </a:r>
            <a:r>
              <a:rPr lang="en-US"/>
              <a:t> model of the economy 2</a:t>
            </a:r>
            <a:endParaRPr/>
          </a:p>
        </p:txBody>
      </p:sp>
      <p:sp>
        <p:nvSpPr>
          <p:cNvPr id="267" name="Google Shape;267;p28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1960725" y="1070825"/>
            <a:ext cx="86307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102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</a:rPr>
              <a:t>Putting all of this together, we have a model of the response of the economy to shocks:</a:t>
            </a:r>
            <a:endParaRPr sz="2000">
              <a:solidFill>
                <a:schemeClr val="lt1"/>
              </a:solidFill>
            </a:endParaRPr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102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</a:rPr>
              <a:t>The relative </a:t>
            </a:r>
            <a:r>
              <a:rPr lang="en-US" sz="2000">
                <a:solidFill>
                  <a:schemeClr val="lt1"/>
                </a:solidFill>
              </a:rPr>
              <a:t>impact</a:t>
            </a:r>
            <a:r>
              <a:rPr lang="en-US" sz="2000">
                <a:solidFill>
                  <a:schemeClr val="lt1"/>
                </a:solidFill>
              </a:rPr>
              <a:t> on the output of industry i is proportional to the shock on its own input and to those to all the connected industries, which are multiplied by their sensitivity h</a:t>
            </a:r>
            <a:r>
              <a:rPr baseline="-25000" lang="en-US" sz="2000">
                <a:solidFill>
                  <a:schemeClr val="lt1"/>
                </a:solidFill>
              </a:rPr>
              <a:t>ij</a:t>
            </a:r>
            <a:r>
              <a:rPr lang="en-US" sz="2000">
                <a:solidFill>
                  <a:schemeClr val="lt1"/>
                </a:solidFill>
              </a:rPr>
              <a:t>  - the elements of the </a:t>
            </a:r>
            <a:r>
              <a:rPr lang="en-US" sz="2000">
                <a:solidFill>
                  <a:schemeClr val="lt1"/>
                </a:solidFill>
              </a:rPr>
              <a:t>Leontief</a:t>
            </a:r>
            <a:r>
              <a:rPr lang="en-US" sz="2000">
                <a:solidFill>
                  <a:schemeClr val="lt1"/>
                </a:solidFill>
              </a:rPr>
              <a:t> matrix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102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</a:rPr>
              <a:t>The starting conditions - y -  are inferred from the real-world data, while we are in the process of modeling the perturbations - dz - so as to best match the real-world examples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00" y="2191525"/>
            <a:ext cx="4826001" cy="14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2496700" y="487397"/>
            <a:ext cx="7950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Network model - assumptions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2264401" y="1430100"/>
            <a:ext cx="8790900" cy="5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1185" lvl="0" marL="344487" rtl="0" algn="l"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en-US"/>
              <a:t>In this work, we limit ourselves to </a:t>
            </a:r>
            <a:r>
              <a:rPr i="1" lang="en-US"/>
              <a:t>supply</a:t>
            </a:r>
            <a:r>
              <a:rPr lang="en-US"/>
              <a:t> shocks, which propagate </a:t>
            </a:r>
            <a:r>
              <a:rPr i="1" lang="en-US"/>
              <a:t>downstream</a:t>
            </a:r>
            <a:br>
              <a:rPr i="1" lang="en-US"/>
            </a:br>
            <a:endParaRPr/>
          </a:p>
          <a:p>
            <a:pPr indent="-329755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en-US"/>
              <a:t>As mentioned, t</a:t>
            </a:r>
            <a:r>
              <a:rPr lang="en-US"/>
              <a:t>he </a:t>
            </a:r>
            <a:r>
              <a:rPr lang="en-US"/>
              <a:t>model does not include a notion of time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9182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Instead, the shock propagates through the network in discrete steps, which correspond to </a:t>
            </a:r>
            <a:r>
              <a:rPr i="1" lang="en-US"/>
              <a:t>orders</a:t>
            </a:r>
            <a:r>
              <a:rPr lang="en-US"/>
              <a:t> of perturbation</a:t>
            </a:r>
            <a:endParaRPr/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9182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This behavior can be brought back into the temporal domain by the fact that higher-order shocks need more time to propagate than lower ones by definition </a:t>
            </a:r>
            <a:endParaRPr/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9182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Additionally, </a:t>
            </a:r>
            <a:r>
              <a:rPr lang="en-US"/>
              <a:t>for the moment </a:t>
            </a:r>
            <a:r>
              <a:rPr lang="en-US"/>
              <a:t>we restrict ourselves to a closed economy and disregard the role of labor and government adjustments when exposed to shocks</a:t>
            </a:r>
            <a:endParaRPr/>
          </a:p>
          <a:p>
            <a:pPr indent="-224028" lvl="0" marL="344487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/>
          </a:p>
          <a:p>
            <a:pPr indent="-224028" lvl="0" marL="344487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2640550" y="487401"/>
            <a:ext cx="79509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Network model Propagation</a:t>
            </a:r>
            <a:endParaRPr/>
          </a:p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1962650" y="1275225"/>
            <a:ext cx="90195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562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800"/>
              <a:t>While we have looked into other modes of shock behavior such as a continuous shock regime, the method resulting in best real-world applicability </a:t>
            </a:r>
            <a:r>
              <a:rPr lang="en-US" sz="1800"/>
              <a:t>corresponds to simulating one-time shocks to a set of industr</a:t>
            </a:r>
            <a:r>
              <a:rPr lang="en-US" sz="1800"/>
              <a:t>ies </a:t>
            </a:r>
            <a:endParaRPr sz="1800"/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4198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20"/>
              <a:buChar char="▪"/>
            </a:pPr>
            <a:r>
              <a:rPr lang="en-US" sz="1800"/>
              <a:t>This </a:t>
            </a:r>
            <a:r>
              <a:rPr lang="en-US" sz="1800"/>
              <a:t>amounts to setting the network reactions to the initial shock as the shocks on the next step and removing the direct effects of the previous shock after one step</a:t>
            </a:r>
            <a:r>
              <a:rPr i="1" lang="en-US" sz="1800"/>
              <a:t>. Example below is a one-time shock to the housing industry of ~40% in the year of 2008</a:t>
            </a:r>
            <a:endParaRPr i="1" sz="1800"/>
          </a:p>
          <a:p>
            <a:pPr indent="0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650" y="3758000"/>
            <a:ext cx="3643375" cy="2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075" y="3758000"/>
            <a:ext cx="5208521" cy="28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3915774" y="4502900"/>
            <a:ext cx="42468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3000"/>
              <a:t>.</a:t>
            </a:r>
            <a:endParaRPr/>
          </a:p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465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>
            <p:ph type="title"/>
          </p:nvPr>
        </p:nvSpPr>
        <p:spPr>
          <a:xfrm>
            <a:off x="1273350" y="2117250"/>
            <a:ext cx="7495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330" y="25350"/>
            <a:ext cx="9600773" cy="57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37300"/>
            <a:ext cx="5041715" cy="30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>
            <p:ph type="title"/>
          </p:nvPr>
        </p:nvSpPr>
        <p:spPr>
          <a:xfrm>
            <a:off x="6619651" y="808050"/>
            <a:ext cx="39507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sz="2800">
                <a:solidFill>
                  <a:srgbClr val="FFE599"/>
                </a:solidFill>
              </a:rPr>
              <a:t>Table of </a:t>
            </a:r>
            <a:endParaRPr sz="2800">
              <a:solidFill>
                <a:srgbClr val="FFE59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sz="3600"/>
              <a:t>Contents</a:t>
            </a:r>
            <a:endParaRPr sz="3600"/>
          </a:p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 flipH="1" rot="10800000">
            <a:off x="6933300" y="1728175"/>
            <a:ext cx="3323400" cy="405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825" y="2752568"/>
            <a:ext cx="2307008" cy="3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6425" y="2752587"/>
            <a:ext cx="2307000" cy="30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4400" y="2752575"/>
            <a:ext cx="2307000" cy="301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2375" y="2766350"/>
            <a:ext cx="2307000" cy="3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6475" y="2675262"/>
            <a:ext cx="2703700" cy="14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2925" y="2675262"/>
            <a:ext cx="2703700" cy="1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6051" y="2675250"/>
            <a:ext cx="2703700" cy="143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11425" y="2711049"/>
            <a:ext cx="2568875" cy="1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1598025" y="3767575"/>
            <a:ext cx="188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Problem Introduction</a:t>
            </a:r>
            <a:endParaRPr b="1" sz="2000"/>
          </a:p>
        </p:txBody>
      </p:sp>
      <p:sp>
        <p:nvSpPr>
          <p:cNvPr id="144" name="Google Shape;144;p14"/>
          <p:cNvSpPr txBox="1"/>
          <p:nvPr/>
        </p:nvSpPr>
        <p:spPr>
          <a:xfrm>
            <a:off x="3957763" y="3613675"/>
            <a:ext cx="194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Literature Review &amp; Assumptions</a:t>
            </a:r>
            <a:endParaRPr b="1" sz="2000"/>
          </a:p>
        </p:txBody>
      </p:sp>
      <p:sp>
        <p:nvSpPr>
          <p:cNvPr id="145" name="Google Shape;145;p14"/>
          <p:cNvSpPr txBox="1"/>
          <p:nvPr/>
        </p:nvSpPr>
        <p:spPr>
          <a:xfrm>
            <a:off x="6309825" y="3635500"/>
            <a:ext cx="188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Model Implementation &amp; Deployment</a:t>
            </a:r>
            <a:endParaRPr b="1" sz="1800"/>
          </a:p>
        </p:txBody>
      </p:sp>
      <p:sp>
        <p:nvSpPr>
          <p:cNvPr id="146" name="Google Shape;146;p14"/>
          <p:cNvSpPr txBox="1"/>
          <p:nvPr/>
        </p:nvSpPr>
        <p:spPr>
          <a:xfrm>
            <a:off x="8737325" y="3635500"/>
            <a:ext cx="178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Results &amp; Next Steps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21168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1: Lumber (2020)</a:t>
            </a:r>
            <a:endParaRPr/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6713100" y="1885350"/>
            <a:ext cx="4201500" cy="399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-"/>
            </a:pPr>
            <a:r>
              <a:rPr b="1" lang="en-US"/>
              <a:t>Objective:</a:t>
            </a:r>
            <a:r>
              <a:rPr lang="en-US"/>
              <a:t> 13</a:t>
            </a:r>
            <a:r>
              <a:rPr lang="en-US"/>
              <a:t>% decrease in supply to ‘Forestry Industry’ in the 2020 year</a:t>
            </a:r>
            <a:r>
              <a:rPr lang="en-US"/>
              <a:t> 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-"/>
            </a:pPr>
            <a:r>
              <a:rPr b="1" lang="en-US"/>
              <a:t>H: </a:t>
            </a:r>
            <a:r>
              <a:rPr lang="en-US"/>
              <a:t>Leontief Inverse, Requirements Matrix (2020)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-"/>
            </a:pPr>
            <a:r>
              <a:rPr b="1" lang="en-US"/>
              <a:t>y: </a:t>
            </a:r>
            <a:r>
              <a:rPr lang="en-US"/>
              <a:t>Calibrate with ‘Value Added’ by Industries from the BEA Use Table for 2020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-"/>
            </a:pPr>
            <a:r>
              <a:rPr b="1" lang="en-US"/>
              <a:t>dz: </a:t>
            </a:r>
            <a:r>
              <a:rPr lang="en-US"/>
              <a:t>[0, … ,0, -0.13 , 0, ..., 0]</a:t>
            </a:r>
            <a:endParaRPr/>
          </a:p>
        </p:txBody>
      </p:sp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2" name="Google Shape;302;p32"/>
          <p:cNvCxnSpPr/>
          <p:nvPr/>
        </p:nvCxnSpPr>
        <p:spPr>
          <a:xfrm rot="10800000">
            <a:off x="9001475" y="5622675"/>
            <a:ext cx="8400" cy="37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2"/>
          <p:cNvSpPr/>
          <p:nvPr/>
        </p:nvSpPr>
        <p:spPr>
          <a:xfrm>
            <a:off x="8230175" y="6016100"/>
            <a:ext cx="15510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13% decrease</a:t>
            </a:r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75" y="2283625"/>
            <a:ext cx="5163276" cy="32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1336175" y="5582400"/>
            <a:ext cx="51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Figure 1. True supply-loss for forestry industry under Covid-19 Pandemic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2116808" y="789181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1: Results &amp; Analysis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1581900" y="4965475"/>
            <a:ext cx="9028200" cy="16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1835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26"/>
              <a:buFont typeface="Arial"/>
              <a:buChar char="-"/>
            </a:pPr>
            <a:r>
              <a:rPr lang="en-US" sz="1625"/>
              <a:t>Industries </a:t>
            </a:r>
            <a:r>
              <a:rPr lang="en-US" sz="1625"/>
              <a:t>most</a:t>
            </a:r>
            <a:r>
              <a:rPr lang="en-US" sz="1625"/>
              <a:t> affected by </a:t>
            </a:r>
            <a:r>
              <a:rPr lang="en-US" sz="1625"/>
              <a:t>Lumber </a:t>
            </a:r>
            <a:r>
              <a:rPr lang="en-US" sz="1625"/>
              <a:t>surprisingly include ‘Chemical Products’, ‘Federal Reserve Bank’, &amp; ‘Insurance Carriers’ </a:t>
            </a:r>
            <a:endParaRPr sz="1625"/>
          </a:p>
          <a:p>
            <a:pPr indent="-33183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6"/>
              <a:buFont typeface="Arial"/>
              <a:buChar char="-"/>
            </a:pPr>
            <a:r>
              <a:rPr lang="en-US" sz="1625"/>
              <a:t>Many perfumes and flavourings, drugs, cleaning products,etc contain palm oil or soy - natural resources requiring lumber; furthermore, many investments within the finance industry involve financing forest clearance. </a:t>
            </a:r>
            <a:endParaRPr sz="1400"/>
          </a:p>
        </p:txBody>
      </p:sp>
      <p:sp>
        <p:nvSpPr>
          <p:cNvPr id="313" name="Google Shape;313;p33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688" y="1448750"/>
            <a:ext cx="6392625" cy="34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2116808" y="7996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2: </a:t>
            </a:r>
            <a:r>
              <a:rPr lang="en-US"/>
              <a:t> Funds &amp; Trusts (2008) </a:t>
            </a:r>
            <a:r>
              <a:rPr lang="en-US"/>
              <a:t> </a:t>
            </a:r>
            <a:endParaRPr/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1447600" y="1514675"/>
            <a:ext cx="8832300" cy="115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316039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-"/>
            </a:pPr>
            <a:r>
              <a:rPr b="1" lang="en-US"/>
              <a:t>Objective:</a:t>
            </a:r>
            <a:r>
              <a:rPr lang="en-US"/>
              <a:t> 40% decrease in supply to ‘Funds &amp; Trusts’ in the 2020 year </a:t>
            </a:r>
            <a:endParaRPr/>
          </a:p>
          <a:p>
            <a:pPr indent="-316039" lvl="0" marL="457200" rtl="0" algn="l">
              <a:spcBef>
                <a:spcPts val="0"/>
              </a:spcBef>
              <a:spcAft>
                <a:spcPts val="0"/>
              </a:spcAft>
              <a:buSzPct val="81000"/>
              <a:buChar char="-"/>
            </a:pPr>
            <a:r>
              <a:rPr b="1" lang="en-US"/>
              <a:t>H: </a:t>
            </a:r>
            <a:r>
              <a:rPr lang="en-US"/>
              <a:t>Leontief Inverse, Requirements Matrix (2020)</a:t>
            </a:r>
            <a:endParaRPr/>
          </a:p>
          <a:p>
            <a:pPr indent="-316039" lvl="0" marL="457200" rtl="0" algn="l">
              <a:spcBef>
                <a:spcPts val="0"/>
              </a:spcBef>
              <a:spcAft>
                <a:spcPts val="0"/>
              </a:spcAft>
              <a:buSzPct val="81000"/>
              <a:buChar char="-"/>
            </a:pPr>
            <a:r>
              <a:rPr b="1" lang="en-US"/>
              <a:t>y: </a:t>
            </a:r>
            <a:r>
              <a:rPr lang="en-US"/>
              <a:t>Change to ‘Value Added’ by Industries from Use Table (2020)</a:t>
            </a:r>
            <a:endParaRPr/>
          </a:p>
          <a:p>
            <a:pPr indent="-316039" lvl="0" marL="457200" rtl="0" algn="l">
              <a:spcBef>
                <a:spcPts val="0"/>
              </a:spcBef>
              <a:spcAft>
                <a:spcPts val="0"/>
              </a:spcAft>
              <a:buSzPct val="81000"/>
              <a:buChar char="-"/>
            </a:pPr>
            <a:r>
              <a:rPr b="1" lang="en-US"/>
              <a:t>dz: </a:t>
            </a:r>
            <a:r>
              <a:rPr lang="en-US"/>
              <a:t>[0, … , 0, -0.4 , 0, ..., 0]</a:t>
            </a:r>
            <a:endParaRPr b="1"/>
          </a:p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3" name="Google Shape;323;p34"/>
          <p:cNvCxnSpPr/>
          <p:nvPr/>
        </p:nvCxnSpPr>
        <p:spPr>
          <a:xfrm rot="10800000">
            <a:off x="3636050" y="2671500"/>
            <a:ext cx="804600" cy="24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4"/>
          <p:cNvSpPr/>
          <p:nvPr/>
        </p:nvSpPr>
        <p:spPr>
          <a:xfrm>
            <a:off x="4658600" y="2730325"/>
            <a:ext cx="1266000" cy="49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40% decrease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50" y="3283875"/>
            <a:ext cx="7910124" cy="3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225" y="3709350"/>
            <a:ext cx="1683426" cy="126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4"/>
          <p:cNvCxnSpPr/>
          <p:nvPr/>
        </p:nvCxnSpPr>
        <p:spPr>
          <a:xfrm>
            <a:off x="4534350" y="4972375"/>
            <a:ext cx="736200" cy="9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2116808" y="638881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2: Results &amp; Analysis</a:t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2033700" y="4959700"/>
            <a:ext cx="8124600" cy="176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-312261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▪"/>
            </a:pPr>
            <a:r>
              <a:rPr lang="en-US" sz="1700"/>
              <a:t>Notice that the ‘Securities’ </a:t>
            </a:r>
            <a:r>
              <a:rPr lang="en-US" sz="1700"/>
              <a:t>industry</a:t>
            </a:r>
            <a:r>
              <a:rPr lang="en-US" sz="1700"/>
              <a:t> suffers higher order shocks, while losses by‘ Funds &amp; Securities’ stagnate after the initial shock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2261" lvl="0" marL="457200" rtl="0" algn="l">
              <a:spcBef>
                <a:spcPts val="600"/>
              </a:spcBef>
              <a:spcAft>
                <a:spcPts val="0"/>
              </a:spcAft>
              <a:buSzPct val="100000"/>
              <a:buChar char="▪"/>
            </a:pPr>
            <a:r>
              <a:rPr lang="en-US" sz="1700"/>
              <a:t>This agrees with our intuition as ‘funds &amp; trusts’ are heavily invested into Financial securities - this </a:t>
            </a:r>
            <a:r>
              <a:rPr lang="en-US" sz="1700"/>
              <a:t>extreme propagation implies the collapse of financial securities/markets following a supply-side shock into the ‘funds &amp; trusts’ industry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175" y="1357149"/>
            <a:ext cx="6265554" cy="34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2116808" y="7996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3:  “Petroleum &amp; Coal” and “Gas &amp; Oil” (2020)  </a:t>
            </a:r>
            <a:endParaRPr/>
          </a:p>
        </p:txBody>
      </p: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2037725" y="1876950"/>
            <a:ext cx="7747200" cy="399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In this simulation, we shock </a:t>
            </a:r>
            <a:r>
              <a:rPr lang="en-US"/>
              <a:t>“Petroleum &amp; Coal” and “Gas &amp; Oil” separately. I denote these by P&amp;C and G&amp;O respectively.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dz = [0, …, -0.3, …, 0]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H is calibrated from the BEA Total Requirements 2020 table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The relative change will be in terms of value added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US"/>
              <a:t>We will look at the plots side by side.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2116808" y="638881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3: Results &amp; Analysis</a:t>
            </a:r>
            <a:endParaRPr/>
          </a:p>
        </p:txBody>
      </p:sp>
      <p:sp>
        <p:nvSpPr>
          <p:cNvPr id="351" name="Google Shape;351;p37"/>
          <p:cNvSpPr txBox="1"/>
          <p:nvPr>
            <p:ph idx="1" type="body"/>
          </p:nvPr>
        </p:nvSpPr>
        <p:spPr>
          <a:xfrm>
            <a:off x="2495250" y="4817175"/>
            <a:ext cx="7201500" cy="176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7500" lnSpcReduction="10000"/>
          </a:bodyPr>
          <a:lstStyle/>
          <a:p>
            <a:pPr indent="-308324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●"/>
            </a:pPr>
            <a:r>
              <a:rPr lang="en-US"/>
              <a:t>Graph on the left is </a:t>
            </a:r>
            <a:r>
              <a:rPr lang="en-US"/>
              <a:t>Petroleum</a:t>
            </a:r>
            <a:r>
              <a:rPr lang="en-US"/>
              <a:t> &amp; Coal , the right is Oil &amp; Gas.</a:t>
            </a:r>
            <a:endParaRPr/>
          </a:p>
          <a:p>
            <a:pPr indent="-308324" lvl="0" marL="457200" rtl="0" algn="l">
              <a:spcBef>
                <a:spcPts val="0"/>
              </a:spcBef>
              <a:spcAft>
                <a:spcPts val="0"/>
              </a:spcAft>
              <a:buSzPct val="81000"/>
              <a:buChar char="●"/>
            </a:pPr>
            <a:r>
              <a:rPr lang="en-US"/>
              <a:t>Based on the model prediction, P&amp;C is upstream whereas O&amp;G is downstream</a:t>
            </a:r>
            <a:endParaRPr/>
          </a:p>
          <a:p>
            <a:pPr indent="-308324" lvl="0" marL="457200" rtl="0" algn="l">
              <a:spcBef>
                <a:spcPts val="0"/>
              </a:spcBef>
              <a:spcAft>
                <a:spcPts val="0"/>
              </a:spcAft>
              <a:buSzPct val="81000"/>
              <a:buChar char="●"/>
            </a:pPr>
            <a:r>
              <a:rPr lang="en-US"/>
              <a:t>Makes e</a:t>
            </a:r>
            <a:r>
              <a:rPr lang="en-US"/>
              <a:t>conomic</a:t>
            </a:r>
            <a:r>
              <a:rPr lang="en-US"/>
              <a:t> sense </a:t>
            </a:r>
            <a:r>
              <a:rPr lang="en-US"/>
              <a:t>since</a:t>
            </a:r>
            <a:r>
              <a:rPr lang="en-US"/>
              <a:t> O&amp;G are processed P&amp;C goods - the dependence is one way which is why it doesn’t show in the latter plot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0" y="1320400"/>
            <a:ext cx="4937759" cy="32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950" y="1320400"/>
            <a:ext cx="47667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title"/>
          </p:nvPr>
        </p:nvSpPr>
        <p:spPr>
          <a:xfrm>
            <a:off x="2611808" y="8842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1" name="Google Shape;361;p38"/>
          <p:cNvGrpSpPr/>
          <p:nvPr/>
        </p:nvGrpSpPr>
        <p:grpSpPr>
          <a:xfrm>
            <a:off x="3091636" y="1615092"/>
            <a:ext cx="6008727" cy="2791252"/>
            <a:chOff x="1059636" y="2371"/>
            <a:chExt cx="6008727" cy="2791252"/>
          </a:xfrm>
        </p:grpSpPr>
        <p:sp>
          <p:nvSpPr>
            <p:cNvPr id="362" name="Google Shape;362;p38"/>
            <p:cNvSpPr/>
            <p:nvPr/>
          </p:nvSpPr>
          <p:spPr>
            <a:xfrm rot="10800000">
              <a:off x="1663263" y="2385"/>
              <a:ext cx="5405100" cy="1207200"/>
            </a:xfrm>
            <a:prstGeom prst="homePlate">
              <a:avLst>
                <a:gd fmla="val 50000" name="adj"/>
              </a:avLst>
            </a:prstGeom>
            <a:solidFill>
              <a:srgbClr val="3F90F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1965046" y="2371"/>
              <a:ext cx="5103300" cy="12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532325" spcFirstLastPara="1" rIns="17780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</a:rPr>
                <a:t>Calibrate H and dz for real-word scenarios - where </a:t>
              </a:r>
              <a:r>
                <a:rPr lang="en-US" sz="2500">
                  <a:solidFill>
                    <a:schemeClr val="lt1"/>
                  </a:solidFill>
                </a:rPr>
                <a:t>we can employ statistics</a:t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1059636" y="2371"/>
              <a:ext cx="1207200" cy="12072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25999" r="-25999" t="0"/>
              </a:stretch>
            </a:blip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rot="10800000">
              <a:off x="1663263" y="1569962"/>
              <a:ext cx="5405100" cy="1207200"/>
            </a:xfrm>
            <a:prstGeom prst="homePlate">
              <a:avLst>
                <a:gd fmla="val 50000" name="adj"/>
              </a:avLst>
            </a:prstGeom>
            <a:solidFill>
              <a:srgbClr val="3F90F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 txBox="1"/>
            <p:nvPr/>
          </p:nvSpPr>
          <p:spPr>
            <a:xfrm>
              <a:off x="1965046" y="1586423"/>
              <a:ext cx="5103300" cy="12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532325" spcFirstLastPara="1" rIns="177800" wrap="square" tIns="952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</a:rPr>
                <a:t>Explore different dz’s for other real-world </a:t>
              </a:r>
              <a:r>
                <a:rPr lang="en-US" sz="2400">
                  <a:solidFill>
                    <a:schemeClr val="lt1"/>
                  </a:solidFill>
                </a:rPr>
                <a:t>simulations</a:t>
              </a:r>
              <a:r>
                <a:rPr lang="en-US" sz="2400">
                  <a:solidFill>
                    <a:schemeClr val="lt1"/>
                  </a:solidFill>
                </a:rPr>
                <a:t>; eg. Covid19, Hurricane Katrina, etc.</a:t>
              </a:r>
              <a:endParaRPr sz="1300"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059636" y="1569948"/>
              <a:ext cx="1207200" cy="12072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39999" r="-39999" t="0"/>
              </a:stretch>
            </a:blip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8"/>
          <p:cNvSpPr/>
          <p:nvPr/>
        </p:nvSpPr>
        <p:spPr>
          <a:xfrm rot="10800000">
            <a:off x="3741075" y="4783300"/>
            <a:ext cx="5352300" cy="1212900"/>
          </a:xfrm>
          <a:prstGeom prst="homePlate">
            <a:avLst>
              <a:gd fmla="val 50000" name="adj"/>
            </a:avLst>
          </a:prstGeom>
          <a:solidFill>
            <a:srgbClr val="3F90F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 txBox="1"/>
          <p:nvPr/>
        </p:nvSpPr>
        <p:spPr>
          <a:xfrm>
            <a:off x="3917250" y="4783200"/>
            <a:ext cx="50757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250" lIns="532325" spcFirstLastPara="1" rIns="177800" wrap="square" tIns="95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Compare equity and futures market movement against model predictions</a:t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988" y="3996331"/>
            <a:ext cx="2786837" cy="278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PC - No7 – The Wave" id="151" name="Google Shape;151;p1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19851" y="295517"/>
            <a:ext cx="121916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type="title"/>
          </p:nvPr>
        </p:nvSpPr>
        <p:spPr>
          <a:xfrm>
            <a:off x="1197900" y="3115850"/>
            <a:ext cx="7495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Our Problem</a:t>
            </a:r>
            <a:r>
              <a:rPr lang="en-US" sz="6600"/>
              <a:t>: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3610972" y="4579088"/>
            <a:ext cx="5343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3000"/>
              <a:t>How do idiosyncratic supply-side shocks permeate the US Economy?</a:t>
            </a:r>
            <a:endParaRPr/>
          </a:p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70" y="1069600"/>
            <a:ext cx="7435067" cy="5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type="title"/>
          </p:nvPr>
        </p:nvSpPr>
        <p:spPr>
          <a:xfrm>
            <a:off x="1197900" y="3115850"/>
            <a:ext cx="7495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Literature Review</a:t>
            </a:r>
            <a:r>
              <a:rPr lang="en-US" sz="6600"/>
              <a:t>: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782172" y="4121888"/>
            <a:ext cx="5343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3000"/>
              <a:t>Background on Cobb Douglas and Economic Shocks</a:t>
            </a:r>
            <a:endParaRPr/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559550" y="1265250"/>
            <a:ext cx="8946900" cy="487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A starting point for our analysis and modeling stems from the work</a:t>
            </a:r>
            <a:r>
              <a:rPr lang="en-US"/>
              <a:t> of Charles Cobb and Paul Douglas around the early 20th century on production functions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Production functions are standard tools in economics that clarify the relationship between inputs and outputs of goods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We assume existence of a production function that map capital, </a:t>
            </a:r>
            <a:r>
              <a:rPr i="1" lang="en-US"/>
              <a:t>K</a:t>
            </a:r>
            <a:r>
              <a:rPr lang="en-US"/>
              <a:t>, and labor, </a:t>
            </a:r>
            <a:r>
              <a:rPr i="1" lang="en-US"/>
              <a:t>L</a:t>
            </a:r>
            <a:r>
              <a:rPr lang="en-US"/>
              <a:t>, to production: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16974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Setup</a:t>
            </a:r>
            <a:endParaRPr/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00" y="5038575"/>
            <a:ext cx="3425526" cy="5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7736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Cobb Douglas</a:t>
            </a:r>
            <a:endParaRPr/>
          </a:p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1655125" y="1531100"/>
            <a:ext cx="8465400" cy="467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316039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With </a:t>
            </a:r>
            <a:r>
              <a:rPr i="1" lang="en-US"/>
              <a:t>N </a:t>
            </a:r>
            <a:r>
              <a:rPr lang="en-US"/>
              <a:t>economies using </a:t>
            </a:r>
            <a:r>
              <a:rPr i="1" lang="en-US"/>
              <a:t>X</a:t>
            </a:r>
            <a:r>
              <a:rPr baseline="-25000" i="1" lang="en-US"/>
              <a:t>i </a:t>
            </a:r>
            <a:r>
              <a:rPr i="1" lang="en-US"/>
              <a:t> </a:t>
            </a:r>
            <a:r>
              <a:rPr lang="en-US"/>
              <a:t>units of goods made by industry</a:t>
            </a:r>
            <a:r>
              <a:rPr i="1" lang="en-US"/>
              <a:t> j,</a:t>
            </a:r>
            <a:r>
              <a:rPr lang="en-US"/>
              <a:t> we have with our assumptions that: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603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In words, the output of industry </a:t>
            </a:r>
            <a:r>
              <a:rPr i="1" lang="en-US"/>
              <a:t>j, y</a:t>
            </a:r>
            <a:r>
              <a:rPr baseline="-25000" i="1" lang="en-US"/>
              <a:t>j</a:t>
            </a:r>
            <a:r>
              <a:rPr i="1" lang="en-US"/>
              <a:t>,</a:t>
            </a:r>
            <a:r>
              <a:rPr lang="en-US"/>
              <a:t> is a function of their capital, labor, as well as some scaled output of other industries dependent on their weights in </a:t>
            </a:r>
            <a:r>
              <a:rPr i="1" lang="en-US"/>
              <a:t>A=(a</a:t>
            </a:r>
            <a:r>
              <a:rPr baseline="-25000" i="1" lang="en-US"/>
              <a:t>ij</a:t>
            </a:r>
            <a:r>
              <a:rPr i="1" lang="en-US"/>
              <a:t>)</a:t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6039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The parameters </a:t>
            </a:r>
            <a:r>
              <a:rPr i="1" lang="en-US"/>
              <a:t>𝚽, ɑ, </a:t>
            </a:r>
            <a:r>
              <a:rPr lang="en-US"/>
              <a:t>and</a:t>
            </a:r>
            <a:r>
              <a:rPr i="1" lang="en-US"/>
              <a:t> ꞵ </a:t>
            </a:r>
            <a:r>
              <a:rPr lang="en-US"/>
              <a:t>are generally estimated by means of least squares and the b coefficients are from the requirements table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775" y="2140900"/>
            <a:ext cx="5292976" cy="15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697400" y="808050"/>
            <a:ext cx="93750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Cobb Douglas Assumptions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578925" y="1036653"/>
            <a:ext cx="7796400" cy="547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1470" lvl="0" marL="457200" rtl="0" algn="l">
              <a:spcBef>
                <a:spcPts val="5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Elasticity of Substitution is one: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Our production function is linearly homogeneous: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600"/>
              </a:spcBef>
              <a:spcAft>
                <a:spcPts val="0"/>
              </a:spcAft>
              <a:buSzPts val="1620"/>
              <a:buChar char="▪"/>
            </a:pPr>
            <a:r>
              <a:rPr lang="en-US"/>
              <a:t>Diminishing returns: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01" y="2147900"/>
            <a:ext cx="5597149" cy="9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725" y="4033425"/>
            <a:ext cx="677915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400" y="5347875"/>
            <a:ext cx="4496600" cy="1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1773608" y="808056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Assumption Check</a:t>
            </a:r>
            <a:endParaRPr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655125" y="1683500"/>
            <a:ext cx="8677200" cy="467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-323754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Elasticity of Substitution is one: This implies increases in inputs are proportional to increases in outputs - standard in literature, it’s important for reducing PDEs to set of simple ODEs (so we obtain an analytic solution)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754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Our production function is linearly homogeneous: This one doesn’t change the solution or matter much as the ODEs can be solved directly without it (makes the math easier to digest)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754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Diminishing returns: This one is very intuitive and </a:t>
            </a:r>
            <a:r>
              <a:rPr lang="en-US"/>
              <a:t>reasonable</a:t>
            </a:r>
            <a:r>
              <a:rPr lang="en-US"/>
              <a:t> - roughly guarantees existence of a maximum and founded on empirical evidence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1693825" y="808050"/>
            <a:ext cx="85947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 - Acemoglu Assumptions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578925" y="1540150"/>
            <a:ext cx="7796400" cy="527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62500" lnSpcReduction="10000"/>
          </a:bodyPr>
          <a:lstStyle/>
          <a:p>
            <a:pPr indent="-292893" lvl="0" marL="457200" rtl="0" algn="l">
              <a:spcBef>
                <a:spcPts val="5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We exclude capital - that is we set </a:t>
            </a:r>
            <a:r>
              <a:rPr i="1" lang="en-US"/>
              <a:t>K=1</a:t>
            </a:r>
            <a:endParaRPr i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292893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Market Clearing - Let </a:t>
            </a:r>
            <a:r>
              <a:rPr i="1" lang="en-US"/>
              <a:t>c</a:t>
            </a:r>
            <a:r>
              <a:rPr baseline="-25000" i="1" lang="en-US"/>
              <a:t>j</a:t>
            </a:r>
            <a:r>
              <a:rPr lang="en-US"/>
              <a:t> denote the final consumption of the output of industry </a:t>
            </a:r>
            <a:r>
              <a:rPr i="1" lang="en-US"/>
              <a:t>j</a:t>
            </a:r>
            <a:r>
              <a:rPr lang="en-US"/>
              <a:t>, and </a:t>
            </a:r>
            <a:r>
              <a:rPr i="1" lang="en-US"/>
              <a:t>G</a:t>
            </a:r>
            <a:r>
              <a:rPr baseline="-25000" i="1" lang="en-US"/>
              <a:t>j</a:t>
            </a:r>
            <a:r>
              <a:rPr lang="en-US"/>
              <a:t> denotes government purchases of good </a:t>
            </a:r>
            <a:r>
              <a:rPr i="1" lang="en-US"/>
              <a:t>j</a:t>
            </a:r>
            <a:r>
              <a:rPr lang="en-US"/>
              <a:t>, it states: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893" lvl="0" marL="457200" rtl="0" algn="l">
              <a:spcBef>
                <a:spcPts val="600"/>
              </a:spcBef>
              <a:spcAft>
                <a:spcPts val="0"/>
              </a:spcAft>
              <a:buSzPct val="81000"/>
              <a:buChar char="▪"/>
            </a:pPr>
            <a:r>
              <a:rPr lang="en-US"/>
              <a:t>Let β</a:t>
            </a:r>
            <a:r>
              <a:rPr baseline="-25000" lang="en-US"/>
              <a:t>i</a:t>
            </a:r>
            <a:r>
              <a:rPr lang="en-US"/>
              <a:t> denote the weight of good </a:t>
            </a:r>
            <a:r>
              <a:rPr i="1" lang="en-US"/>
              <a:t>i</a:t>
            </a:r>
            <a:r>
              <a:rPr lang="en-US"/>
              <a:t> such that 𝝨β</a:t>
            </a:r>
            <a:r>
              <a:rPr baseline="-25000" lang="en-US"/>
              <a:t>i</a:t>
            </a:r>
            <a:r>
              <a:rPr lang="en-US"/>
              <a:t>=1 and, 𝛄(</a:t>
            </a:r>
            <a:r>
              <a:rPr i="1" lang="en-US"/>
              <a:t>l</a:t>
            </a:r>
            <a:r>
              <a:rPr lang="en-US"/>
              <a:t>) be a decreasing, differentiable function representing the dis-utility of labor supply, then each household has the following utility function: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00" y="5105700"/>
            <a:ext cx="5504501" cy="12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425" y="2897500"/>
            <a:ext cx="4331528" cy="1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dison">
  <a:themeElements>
    <a:clrScheme name="Madison">
      <a:dk1>
        <a:srgbClr val="000000"/>
      </a:dk1>
      <a:lt1>
        <a:srgbClr val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